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2" r:id="rId6"/>
    <p:sldId id="263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A5F"/>
    <a:srgbClr val="658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/>
    <p:restoredTop sz="94682"/>
  </p:normalViewPr>
  <p:slideViewPr>
    <p:cSldViewPr snapToGrid="0" snapToObjects="1">
      <p:cViewPr varScale="1">
        <p:scale>
          <a:sx n="144" d="100"/>
          <a:sy n="144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AFD1-2180-3F42-B0C0-E11CF5FEDE3E}" type="datetimeFigureOut">
              <a:rPr kumimoji="1" lang="zh-CN" altLang="en-US" smtClean="0"/>
              <a:t>2021/11/11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07A94-BE06-B54F-B1E6-F5F91E405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3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50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7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9E53-13C5-7541-A803-F25DCF836BF0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4058-0A8A-C04B-A1D9-AFCE8704CE57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43-2BED-4144-A0C2-26030E913DFA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B0FE-4FFB-A442-979E-0C8A8397CDB1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5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83E5-2D4B-6A4C-9556-EBDE846182D1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6A10-5E17-4A40-9558-F46278937A1C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B23A-F780-564D-83C1-A106C03F78F3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C3C8-9221-1A41-849B-CCF675094C28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4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AED3-7270-E84C-95AA-F90B81053F3F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441C-88E0-C745-A6BF-5A4051AE1F2F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107C-A46A-104A-9E37-9A68C495CB6F}" type="datetime1">
              <a:rPr lang="zh-CN" altLang="en-US" smtClean="0"/>
              <a:t>2021/11/11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6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D6B5C2F6-FD55-8940-81C5-A7D4FC07D823}" type="datetime1">
              <a:rPr lang="zh-CN" altLang="en-US" smtClean="0"/>
              <a:t>2021/11/11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3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spc="25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italbikeshare.com/system-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9A2BFC-F099-8240-968E-6C04B463A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7551"/>
            <a:ext cx="6467474" cy="23876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>
                <a:solidFill>
                  <a:srgbClr val="4F6A5F"/>
                </a:solidFill>
              </a:rPr>
              <a:t>Bike Availability in Washington DC</a:t>
            </a:r>
            <a:endParaRPr kumimoji="1" lang="zh-CN" altLang="en-US" dirty="0">
              <a:solidFill>
                <a:srgbClr val="4F6A5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E7AB66-C92E-6F40-8FF1-EABC6C885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50" y="3092420"/>
            <a:ext cx="4165587" cy="249751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>
                <a:solidFill>
                  <a:srgbClr val="4F6A5F"/>
                </a:solidFill>
              </a:rPr>
              <a:t>Prepared By: </a:t>
            </a:r>
            <a:r>
              <a:rPr kumimoji="1" lang="en-US" altLang="zh-CN" sz="2000" dirty="0">
                <a:solidFill>
                  <a:schemeClr val="bg1"/>
                </a:solidFill>
              </a:rPr>
              <a:t>Clare Cruz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Tristal</a:t>
            </a:r>
            <a:r>
              <a:rPr kumimoji="1" lang="en-US" altLang="zh-CN" sz="2000" dirty="0">
                <a:solidFill>
                  <a:schemeClr val="bg1"/>
                </a:solidFill>
              </a:rPr>
              <a:t> Li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Zhuoheng</a:t>
            </a:r>
            <a:r>
              <a:rPr kumimoji="1" lang="en-US" altLang="zh-CN" sz="2000" dirty="0">
                <a:solidFill>
                  <a:schemeClr val="bg1"/>
                </a:solidFill>
              </a:rPr>
              <a:t> Han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Wei-Yu Tseng</a:t>
            </a:r>
          </a:p>
          <a:p>
            <a:pPr algn="l"/>
            <a:r>
              <a:rPr kumimoji="1" lang="en-US" altLang="zh-CN" sz="2000" b="1" dirty="0">
                <a:solidFill>
                  <a:srgbClr val="4F6A5F"/>
                </a:solidFill>
              </a:rPr>
              <a:t>For client: 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Capital Bikeshare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CC75B-3ADF-4B1A-BDB6-563168B45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35529" r="7506" b="-1"/>
          <a:stretch/>
        </p:blipFill>
        <p:spPr>
          <a:xfrm>
            <a:off x="7305674" y="0"/>
            <a:ext cx="488327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AE8C47-B01F-794F-A19E-B31AE6F841B0}"/>
              </a:ext>
            </a:extLst>
          </p:cNvPr>
          <p:cNvSpPr txBox="1"/>
          <p:nvPr/>
        </p:nvSpPr>
        <p:spPr>
          <a:xfrm>
            <a:off x="5105937" y="5419452"/>
            <a:ext cx="21997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rgbClr val="FFFFFF"/>
                </a:solidFill>
              </a:rPr>
              <a:t>Presented in class: </a:t>
            </a:r>
          </a:p>
          <a:p>
            <a:pPr algn="r"/>
            <a:r>
              <a:rPr kumimoji="1" lang="en-US" altLang="zh-CN" sz="1400" dirty="0">
                <a:solidFill>
                  <a:srgbClr val="FFFFFF"/>
                </a:solidFill>
              </a:rPr>
              <a:t>Perspectives in Data Science (36-601) &amp; Professional Skills for Statisticians (36-611)</a:t>
            </a:r>
          </a:p>
          <a:p>
            <a:pPr algn="r"/>
            <a:r>
              <a:rPr kumimoji="1" lang="en-US" altLang="zh-CN" sz="1400" dirty="0">
                <a:solidFill>
                  <a:srgbClr val="4F6A5F"/>
                </a:solidFill>
              </a:rPr>
              <a:t>DATE: 11/17/2021</a:t>
            </a:r>
            <a:endParaRPr kumimoji="1" lang="zh-CN" altLang="en-US" sz="1400" dirty="0">
              <a:solidFill>
                <a:srgbClr val="4F6A5F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79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BD4A-534E-B64F-8633-46973B7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317480" cy="685184"/>
          </a:xfrm>
        </p:spPr>
        <p:txBody>
          <a:bodyPr/>
          <a:lstStyle/>
          <a:p>
            <a:r>
              <a:rPr kumimoji="1" lang="en-US" altLang="zh-CN" sz="4400" dirty="0"/>
              <a:t>Executive summary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599F6-EE07-A042-ABFB-9DCA7E6F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222"/>
            <a:ext cx="10515600" cy="4810741"/>
          </a:xfrm>
        </p:spPr>
        <p:txBody>
          <a:bodyPr/>
          <a:lstStyle/>
          <a:p>
            <a:r>
              <a:rPr kumimoji="1" lang="en-US" altLang="zh-CN" b="1" dirty="0"/>
              <a:t>Data</a:t>
            </a:r>
            <a:r>
              <a:rPr kumimoji="1" lang="en-US" altLang="zh-CN" dirty="0"/>
              <a:t>: </a:t>
            </a:r>
            <a:r>
              <a:rPr kumimoji="1" lang="en-US" altLang="zh-CN" sz="2000" dirty="0"/>
              <a:t>June 2019 capital bike share trip data, Bike station location data</a:t>
            </a:r>
            <a:endParaRPr kumimoji="1" lang="en-US" altLang="zh-CN" dirty="0"/>
          </a:p>
          <a:p>
            <a:pPr lvl="1"/>
            <a:r>
              <a:rPr kumimoji="1" lang="en-US" altLang="zh-CN" sz="1600" dirty="0"/>
              <a:t>Bike availability (%): (# of bikes in a station)/(total bike capacity of that station) * 100%</a:t>
            </a:r>
          </a:p>
          <a:p>
            <a:pPr lvl="1"/>
            <a:r>
              <a:rPr kumimoji="1" lang="en-US" altLang="zh-CN" sz="1600" dirty="0"/>
              <a:t>Time: Dates, Hours in a day, Weekdays or Weekends</a:t>
            </a:r>
          </a:p>
          <a:p>
            <a:pPr lvl="1"/>
            <a:r>
              <a:rPr kumimoji="1" lang="en-US" altLang="zh-CN" sz="1600" dirty="0"/>
              <a:t>Location: Longitude &amp; Latitude, City map of Washington DC</a:t>
            </a:r>
          </a:p>
          <a:p>
            <a:r>
              <a:rPr kumimoji="1" lang="en-US" altLang="zh-CN" sz="2200" b="1" dirty="0"/>
              <a:t>Methods</a:t>
            </a:r>
            <a:r>
              <a:rPr kumimoji="1" lang="en-US" altLang="zh-CN" sz="2200" dirty="0"/>
              <a:t>: </a:t>
            </a:r>
            <a:r>
              <a:rPr kumimoji="1" lang="en-US" altLang="zh-CN" sz="2000" dirty="0"/>
              <a:t>Exploratory data analysis (EDA) – Bar charts &amp; Maps</a:t>
            </a:r>
          </a:p>
          <a:p>
            <a:r>
              <a:rPr kumimoji="1" lang="en-US" altLang="zh-CN" b="1" dirty="0"/>
              <a:t>Results &amp; Conclusions</a:t>
            </a:r>
            <a:r>
              <a:rPr kumimoji="1" lang="en-US" altLang="zh-CN" dirty="0"/>
              <a:t>:</a:t>
            </a:r>
            <a:r>
              <a:rPr kumimoji="1" lang="en-US" altLang="zh-CN" sz="2000" dirty="0"/>
              <a:t> </a:t>
            </a:r>
          </a:p>
          <a:p>
            <a:pPr lvl="1"/>
            <a:r>
              <a:rPr kumimoji="1" lang="en-US" altLang="zh-CN" sz="1600" b="1" dirty="0"/>
              <a:t>Overall Bike availability over a day</a:t>
            </a:r>
            <a:r>
              <a:rPr kumimoji="1" lang="en-US" altLang="zh-CN" sz="1600" dirty="0"/>
              <a:t>: Usually higher availability over night than daytime </a:t>
            </a:r>
          </a:p>
          <a:p>
            <a:pPr lvl="1"/>
            <a:r>
              <a:rPr kumimoji="1" lang="en-US" altLang="zh-CN" sz="1600" b="1" dirty="0"/>
              <a:t>Weekday vs. Weekend</a:t>
            </a:r>
            <a:r>
              <a:rPr kumimoji="1" lang="en-US" altLang="zh-CN" sz="1600" dirty="0"/>
              <a:t>: </a:t>
            </a:r>
            <a:r>
              <a:rPr kumimoji="1" lang="en-US" altLang="zh-CN" sz="1600" dirty="0">
                <a:highlight>
                  <a:srgbClr val="FFFF00"/>
                </a:highlight>
              </a:rPr>
              <a:t>Bike availability during working hours are significantly higher 		on weekdays than weekends</a:t>
            </a:r>
          </a:p>
          <a:p>
            <a:pPr lvl="1"/>
            <a:r>
              <a:rPr kumimoji="1" lang="en-US" altLang="zh-CN" sz="1600" b="1" dirty="0"/>
              <a:t>Bike availability in Washington DC</a:t>
            </a:r>
            <a:r>
              <a:rPr kumimoji="1" lang="en-US" altLang="zh-CN" sz="1600" dirty="0"/>
              <a:t>: Higher bike availability in downtown than suburbs</a:t>
            </a:r>
          </a:p>
          <a:p>
            <a:pPr lvl="1"/>
            <a:r>
              <a:rPr kumimoji="1" lang="en-US" altLang="zh-CN" sz="1600" b="1" dirty="0"/>
              <a:t>Non-working vs working hours</a:t>
            </a:r>
            <a:r>
              <a:rPr kumimoji="1" lang="en-US" altLang="zh-CN" sz="1600" dirty="0"/>
              <a:t>: Bikes are more gathered in downtown area during non-	working hours, and spread out to suburbs during working hours</a:t>
            </a:r>
          </a:p>
          <a:p>
            <a:pPr lvl="2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1A10F-D486-BF44-9A09-DA4318C6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77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DB74B-FDEC-0B45-ABA3-2CF679B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85184"/>
          </a:xfrm>
        </p:spPr>
        <p:txBody>
          <a:bodyPr/>
          <a:lstStyle/>
          <a:p>
            <a:r>
              <a:rPr kumimoji="1" lang="en-US" altLang="zh-CN" sz="4400" dirty="0"/>
              <a:t>Data Description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01A67-8E9B-A14C-BEA5-9D644A47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044"/>
            <a:ext cx="10515600" cy="4947490"/>
          </a:xfrm>
        </p:spPr>
        <p:txBody>
          <a:bodyPr/>
          <a:lstStyle/>
          <a:p>
            <a:r>
              <a:rPr kumimoji="1" lang="en-US" altLang="zh-CN" sz="2000" b="1" dirty="0"/>
              <a:t>Data origin</a:t>
            </a:r>
            <a:r>
              <a:rPr kumimoji="1" lang="en-US" altLang="zh-CN" sz="2000" dirty="0"/>
              <a:t>: Historical data on Capital Bike usage</a:t>
            </a:r>
            <a:r>
              <a:rPr kumimoji="1" lang="en-US" altLang="zh-CN" sz="2000" baseline="30000" dirty="0"/>
              <a:t>(1)</a:t>
            </a:r>
          </a:p>
          <a:p>
            <a:r>
              <a:rPr kumimoji="1" lang="en-US" altLang="zh-CN" sz="2000" b="1" dirty="0"/>
              <a:t>Data sets</a:t>
            </a:r>
            <a:r>
              <a:rPr kumimoji="1" lang="en-US" altLang="zh-CN" sz="2000" dirty="0"/>
              <a:t>: </a:t>
            </a:r>
          </a:p>
          <a:p>
            <a:pPr lvl="1"/>
            <a:r>
              <a:rPr kumimoji="1" lang="en-US" altLang="zh-CN" sz="1600" dirty="0"/>
              <a:t>Capital bike share station locations</a:t>
            </a:r>
          </a:p>
          <a:p>
            <a:pPr lvl="1"/>
            <a:r>
              <a:rPr kumimoji="1" lang="en-US" altLang="zh-CN" sz="1600" dirty="0"/>
              <a:t>Capital bike share trip data during the month of June 2019 </a:t>
            </a:r>
            <a:r>
              <a:rPr kumimoji="1" lang="en-US" altLang="zh-CN" sz="1200" dirty="0"/>
              <a:t>(To eliminate influence of Covid)</a:t>
            </a:r>
          </a:p>
          <a:p>
            <a:r>
              <a:rPr kumimoji="1" lang="en-US" altLang="zh-CN" sz="2000" b="1" dirty="0"/>
              <a:t>Main factors</a:t>
            </a:r>
            <a:r>
              <a:rPr kumimoji="1" lang="en-US" altLang="zh-CN" sz="2000" dirty="0"/>
              <a:t>: </a:t>
            </a:r>
          </a:p>
          <a:p>
            <a:pPr lvl="1"/>
            <a:r>
              <a:rPr kumimoji="1" lang="en-US" altLang="zh-CN" sz="1600" dirty="0"/>
              <a:t>Bike availability (%): (# of bikes in a station)/(total bike capacity of that station) * 100%</a:t>
            </a:r>
          </a:p>
          <a:p>
            <a:pPr lvl="1"/>
            <a:r>
              <a:rPr kumimoji="1" lang="en-US" altLang="zh-CN" sz="1600" dirty="0"/>
              <a:t>Time: Dates, Hours in a day, Weekdays or Weekends</a:t>
            </a:r>
          </a:p>
          <a:p>
            <a:pPr lvl="1"/>
            <a:r>
              <a:rPr kumimoji="1" lang="en-US" altLang="zh-CN" sz="1600" dirty="0"/>
              <a:t>Location: Longitude &amp; Latitude, City map of Washington DC</a:t>
            </a:r>
          </a:p>
          <a:p>
            <a:r>
              <a:rPr kumimoji="1" lang="en-US" altLang="zh-CN" sz="2000" b="1" dirty="0"/>
              <a:t>Main data manipulation steps</a:t>
            </a:r>
            <a:r>
              <a:rPr kumimoji="1" lang="en-US" altLang="zh-CN" sz="2000" dirty="0"/>
              <a:t>:</a:t>
            </a:r>
          </a:p>
          <a:p>
            <a:pPr lvl="1"/>
            <a:r>
              <a:rPr lang="en-US" altLang="zh-CN" sz="1400" dirty="0"/>
              <a:t>Determine how many bikes are at each station at the beginning of June 2019</a:t>
            </a:r>
          </a:p>
          <a:p>
            <a:pPr lvl="1"/>
            <a:r>
              <a:rPr lang="en-US" altLang="zh-CN" sz="1400" dirty="0"/>
              <a:t>Calculate how many bikes were reshuffled and add data points for those transitions</a:t>
            </a:r>
          </a:p>
          <a:p>
            <a:pPr lvl="1"/>
            <a:r>
              <a:rPr kumimoji="1" lang="en-US" altLang="zh-CN" sz="1400" dirty="0"/>
              <a:t>Calculate number of bikes arrived and departed from each station for every hour</a:t>
            </a:r>
          </a:p>
          <a:p>
            <a:pPr lvl="1"/>
            <a:r>
              <a:rPr kumimoji="1" lang="en-US" altLang="zh-CN" sz="1400" dirty="0"/>
              <a:t>Focus on the difference between arrivals and departures, and made the cumulative sum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A19AA-F885-904B-A86E-C9DC1157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2</a:t>
            </a:fld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578687-AB0B-FC49-A45B-FAA03CD3B872}"/>
              </a:ext>
            </a:extLst>
          </p:cNvPr>
          <p:cNvSpPr txBox="1"/>
          <p:nvPr/>
        </p:nvSpPr>
        <p:spPr>
          <a:xfrm>
            <a:off x="519024" y="6429375"/>
            <a:ext cx="6124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(1). Data accessed from: </a:t>
            </a:r>
            <a:r>
              <a:rPr lang="en-US" altLang="zh-CN" sz="1200" dirty="0">
                <a:hlinkClick r:id="rId2"/>
              </a:rPr>
              <a:t>https://www.capitalbikeshare.com/system-data </a:t>
            </a:r>
            <a:endParaRPr lang="en-US" altLang="zh-CN" sz="1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00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C6AD5-CB03-7646-87FD-5C905EF4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9"/>
            <a:ext cx="10515600" cy="625249"/>
          </a:xfrm>
        </p:spPr>
        <p:txBody>
          <a:bodyPr/>
          <a:lstStyle/>
          <a:p>
            <a:r>
              <a:rPr kumimoji="1" lang="en-US" altLang="zh-CN" sz="4400" dirty="0"/>
              <a:t>Overall Bike Availability in a Day</a:t>
            </a:r>
            <a:endParaRPr kumimoji="1" lang="zh-CN" altLang="en-US" sz="4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A457380-CBCD-7B4A-AEBE-77D1C2AFA0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470671" y="1345189"/>
            <a:ext cx="7199540" cy="3197780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43848-C605-F84C-9993-D1009AE2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597227"/>
            <a:ext cx="10800425" cy="1633990"/>
          </a:xfrm>
        </p:spPr>
        <p:txBody>
          <a:bodyPr/>
          <a:lstStyle/>
          <a:p>
            <a:r>
              <a:rPr kumimoji="1" lang="en-US" altLang="zh-CN" sz="1600" dirty="0"/>
              <a:t>Higher average bike availability over night than daytime. </a:t>
            </a:r>
          </a:p>
          <a:p>
            <a:r>
              <a:rPr kumimoji="1" lang="en-US" altLang="zh-CN" sz="1600" dirty="0"/>
              <a:t>Bike availability decrease sharply at 6 a.m., and increase gradually between 17 and 22 p.m.</a:t>
            </a:r>
          </a:p>
          <a:p>
            <a:r>
              <a:rPr kumimoji="1" lang="en-US" altLang="zh-CN" sz="1600" b="1" dirty="0"/>
              <a:t>Possible reason</a:t>
            </a:r>
            <a:r>
              <a:rPr kumimoji="1" lang="en-US" altLang="zh-CN" sz="1600" dirty="0"/>
              <a:t>: More bikes are in use during daytime; Working and living schedules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43757-C676-0C42-BD91-3AAE67B5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31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874F5-4FFE-4249-9C72-9E14044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970"/>
            <a:ext cx="10515600" cy="737160"/>
          </a:xfrm>
        </p:spPr>
        <p:txBody>
          <a:bodyPr anchor="t">
            <a:noAutofit/>
          </a:bodyPr>
          <a:lstStyle/>
          <a:p>
            <a:r>
              <a:rPr kumimoji="1" lang="en-US" altLang="zh-CN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Weekday vs. Weekend</a:t>
            </a:r>
            <a:endParaRPr kumimoji="1" lang="zh-CN" alt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8F0EE4F-87F1-564E-B68A-D20A0C7C55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226641" y="1348785"/>
            <a:ext cx="7478075" cy="3321495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4078AC-C637-5040-84C8-5D4025F8D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755532"/>
            <a:ext cx="10515600" cy="142143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6091B-510A-5447-AD95-43FAF999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z="2000" smtClean="0"/>
              <a:pPr>
                <a:spcAft>
                  <a:spcPts val="600"/>
                </a:spcAft>
              </a:pPr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91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A99215-4EF8-0D42-8AE1-7F704758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63669"/>
          </a:xfrm>
        </p:spPr>
        <p:txBody>
          <a:bodyPr/>
          <a:lstStyle/>
          <a:p>
            <a:r>
              <a:rPr lang="en-US" altLang="zh-CN" sz="4400" dirty="0"/>
              <a:t>Bike Availability in Washington DC</a:t>
            </a:r>
            <a:endParaRPr lang="zh-CN" altLang="en-US" sz="44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03CB08D-30F0-1647-954A-50034D88AF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655" t="9408" r="12104" b="9854"/>
          <a:stretch/>
        </p:blipFill>
        <p:spPr>
          <a:xfrm>
            <a:off x="565483" y="1344706"/>
            <a:ext cx="7170821" cy="4996930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69D0E47-68F8-234A-99B4-470F0B1D6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6304" y="1344706"/>
            <a:ext cx="4017731" cy="4996930"/>
          </a:xfrm>
        </p:spPr>
        <p:txBody>
          <a:bodyPr/>
          <a:lstStyle/>
          <a:p>
            <a:pPr marL="400050" indent="-285750"/>
            <a:r>
              <a:rPr kumimoji="1" lang="en-US" altLang="zh-CN" sz="1600" dirty="0"/>
              <a:t>Higher bike availability in downtown than suburbs</a:t>
            </a:r>
          </a:p>
          <a:p>
            <a:pPr marL="400050" indent="-285750"/>
            <a:r>
              <a:rPr kumimoji="1" lang="en-US" altLang="zh-CN" sz="1600" b="1" dirty="0"/>
              <a:t>Possible reason</a:t>
            </a:r>
            <a:r>
              <a:rPr kumimoji="1" lang="en-US" altLang="zh-CN" sz="1600" dirty="0"/>
              <a:t>: Larger population &amp; more companies in downtown</a:t>
            </a:r>
          </a:p>
          <a:p>
            <a:pPr marL="400050" indent="-285750"/>
            <a:r>
              <a:rPr kumimoji="1" lang="en-US" altLang="zh-CN" sz="1600" dirty="0"/>
              <a:t>Time in a day can influence the distribution of bike availability</a:t>
            </a:r>
          </a:p>
          <a:p>
            <a:pPr marL="400050" indent="-285750"/>
            <a:r>
              <a:rPr kumimoji="1" lang="en-US" altLang="zh-CN" sz="1600" b="1" dirty="0"/>
              <a:t>Possible reasons</a:t>
            </a:r>
            <a:r>
              <a:rPr kumimoji="1" lang="en-US" altLang="zh-CN" sz="1600" dirty="0"/>
              <a:t>: Working and living schedule; Distribution of residential and commercial areas </a:t>
            </a:r>
          </a:p>
          <a:p>
            <a:pPr marL="400050" indent="-285750"/>
            <a:r>
              <a:rPr kumimoji="1" lang="en-US" altLang="zh-CN" sz="1600" dirty="0"/>
              <a:t>Some small “clusters” of bike stations in outskirts, usually have bikes only during working hours (See </a:t>
            </a:r>
            <a:r>
              <a:rPr kumimoji="1" lang="en-US" altLang="zh-CN" sz="1600"/>
              <a:t>page 6)</a:t>
            </a:r>
            <a:endParaRPr kumimoji="1" lang="en-US" altLang="zh-CN" sz="1600" dirty="0"/>
          </a:p>
          <a:p>
            <a:pPr marL="400050" indent="-285750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E39EE-0AC3-8F41-919A-77D2E4B5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71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4904D-8D7E-F840-AB23-DD48F8B3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918"/>
            <a:ext cx="10515600" cy="541790"/>
          </a:xfrm>
        </p:spPr>
        <p:txBody>
          <a:bodyPr/>
          <a:lstStyle/>
          <a:p>
            <a:r>
              <a:rPr kumimoji="1" lang="en-US" altLang="zh-CN" sz="4400" dirty="0"/>
              <a:t>Non-working vs. Working Hours</a:t>
            </a:r>
            <a:endParaRPr kumimoji="1" lang="zh-CN" altLang="en-US" sz="4400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133AFA9-AEF8-1247-B7DB-6B1E7C3F1F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0920" t="10076" r="12281" b="9772"/>
          <a:stretch/>
        </p:blipFill>
        <p:spPr>
          <a:xfrm>
            <a:off x="547552" y="1291772"/>
            <a:ext cx="5761808" cy="4008876"/>
          </a:xfr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03808CA-E517-214B-BC31-7DBD804F2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181" t="10381" r="12816" b="10077"/>
          <a:stretch/>
        </p:blipFill>
        <p:spPr>
          <a:xfrm>
            <a:off x="5573228" y="1291772"/>
            <a:ext cx="5821315" cy="4008876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F3EAD-4DE9-C14F-9D07-97D7FCDF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AE5C0-37DB-594B-83EE-1F32EBA26C28}"/>
              </a:ext>
            </a:extLst>
          </p:cNvPr>
          <p:cNvSpPr txBox="1"/>
          <p:nvPr/>
        </p:nvSpPr>
        <p:spPr>
          <a:xfrm>
            <a:off x="547552" y="5209961"/>
            <a:ext cx="11384036" cy="131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Bikes are more gathered in downtown area during non-working hours </a:t>
            </a:r>
          </a:p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They spread out to several “clusters” in suburbs during working hours</a:t>
            </a:r>
          </a:p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b="1" spc="150" dirty="0">
                <a:solidFill>
                  <a:schemeClr val="tx2">
                    <a:alpha val="70000"/>
                  </a:schemeClr>
                </a:solidFill>
              </a:rPr>
              <a:t>Possible reasons</a:t>
            </a: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: More residential areas in downtown; Several gatherings of companies in suburbs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028768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Custom 51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{D349BF0F-1569-F942-BF98-54D9B3E2BB1D}tf10001073</Template>
  <TotalTime>4913</TotalTime>
  <Words>538</Words>
  <Application>Microsoft Macintosh PowerPoint</Application>
  <PresentationFormat>宽屏</PresentationFormat>
  <Paragraphs>59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Microsoft YaHei</vt:lpstr>
      <vt:lpstr>Microsoft YaHei Light</vt:lpstr>
      <vt:lpstr>Arial</vt:lpstr>
      <vt:lpstr>Wingdings</vt:lpstr>
      <vt:lpstr>LuminousVTI</vt:lpstr>
      <vt:lpstr>Bike Availability in Washington DC</vt:lpstr>
      <vt:lpstr>Executive summary</vt:lpstr>
      <vt:lpstr>Data Description</vt:lpstr>
      <vt:lpstr>Overall Bike Availability in a Day</vt:lpstr>
      <vt:lpstr>Weekday vs. Weekend</vt:lpstr>
      <vt:lpstr>Bike Availability in Washington DC</vt:lpstr>
      <vt:lpstr>Non-working vs. Working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Yanlin Li</dc:creator>
  <cp:lastModifiedBy>Yanlin Li</cp:lastModifiedBy>
  <cp:revision>9</cp:revision>
  <dcterms:created xsi:type="dcterms:W3CDTF">2021-11-02T20:02:49Z</dcterms:created>
  <dcterms:modified xsi:type="dcterms:W3CDTF">2021-11-11T05:23:14Z</dcterms:modified>
</cp:coreProperties>
</file>